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0" r:id="rId4"/>
    <p:sldId id="258" r:id="rId5"/>
    <p:sldId id="264" r:id="rId6"/>
    <p:sldId id="263" r:id="rId7"/>
    <p:sldId id="262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4" r:id="rId25"/>
    <p:sldId id="293" r:id="rId26"/>
    <p:sldId id="285" r:id="rId27"/>
    <p:sldId id="286" r:id="rId28"/>
    <p:sldId id="288" r:id="rId29"/>
    <p:sldId id="292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84"/>
  </p:normalViewPr>
  <p:slideViewPr>
    <p:cSldViewPr snapToGrid="0" snapToObjects="1">
      <p:cViewPr varScale="1">
        <p:scale>
          <a:sx n="69" d="100"/>
          <a:sy n="69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AE121-3A10-DF44-8066-C19A82E7F92E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B83D8-F2A8-6D4D-B2E7-8CB1CF073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8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B83D8-F2A8-6D4D-B2E7-8CB1CF073A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73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1E96D-A6A1-F8DC-4CB6-7F64B1627F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52F3A0-3A14-0302-C539-EE133039E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3AA57-14B0-C54B-4BFE-07BAAB9FC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E2908-4C7D-E976-557F-65B7D920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17967-1203-88DA-7E82-8DB73ED5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0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0869-2A1A-C41F-414F-F84DF77A6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B0068-CDC5-817A-10AB-9A6DFB9FA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C2318-7D14-A18D-7A51-BC8B67CF4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CB58F-E77D-2CCA-A09C-E55A84313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C9132-29F2-77B7-804B-4B8B7B07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7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E4F5D0-2D75-D14F-37CF-132C8EDD84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300A0-5B75-794D-CADC-54D1BE4EC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D2AC0C-9E9C-C4A2-770E-21F4FFEA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527BD-B06E-14A6-E84B-BCCC9B370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7104C-1EFE-9EFD-49C4-11F929503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07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25963-3C44-A52F-6540-F7E6A378E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E27C9-AF12-EA96-40F1-198413A37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E980A-AEEB-5C8E-728C-F0C27F253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33AF7-70F4-729F-F97A-A838CD0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4FF37-2DA7-F80D-4C22-41C806A1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7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DF71A-FB14-ED85-EB62-AFDC0EDA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84C3D-A8B0-05B8-F061-091FD3C5F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F5791-1BBD-E101-0F06-BDF7AE6B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8BBA3-C8DB-7087-006B-28DCA0BCC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068D5B-8CFB-CC90-666A-8034FA6B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2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8C6C-7328-E648-54BC-27397C42F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4E076-54A6-D1E7-2BFE-405424A9ED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00A2A-8EEA-F3FB-44D0-B8311685C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84839-0C03-2F97-D9C5-55B8191F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1F3B2-BB6D-505B-1700-96F8E460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1CFE9-1098-F546-804A-D71B7800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8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664D1-DFDB-8869-6612-61F8B962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31269-B16B-88F2-D725-1DF20E8FB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57A03-FF46-CE81-576D-CBFC131EF8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4F6571-5D09-8FE8-586E-A9362BD96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5971A-8174-1B00-32BB-8315C10DE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60A7C5-D63A-A827-C991-D53B87AB4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9B10F4-595C-EEAA-DB7C-CF826813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6A440A-B479-2376-CBEE-5F809C598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711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4E572-42B1-5BF6-FBBD-9B0855F7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9A1BF6-8FB6-CF50-34C5-ACFE962BA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AE236-6F75-97C2-C6A1-4270A6B19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A8C697-2BFE-172F-D6A6-F117ABC03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1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95EAC-D93E-35FD-92B5-AB0D0E311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CA131-1E56-2812-1E9E-9CC6A685C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19FEB-D06F-861B-8F7C-71B9131F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0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5FE71-1312-259F-FF79-146FE143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AACA2-05CA-1E5C-D62F-ACE5B1A16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2D05EC-986E-8532-2EDB-0420BA513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D7EF5-E28C-26FD-42D0-7440BBF9A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CF07A-B538-410C-2A75-BB7AF2CB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B9685-4397-4724-3D12-3C6339EC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51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6EA39-059C-D703-7EDA-BDAB03EE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6234A6-B0EE-D211-8A83-D4DE08977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56584-E16C-A9D6-C0EC-C0E6DE976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7F966-F412-C904-E357-1763D9712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21862-57EE-A33F-E663-38BC9BAC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A6E00-4243-6060-2E8A-9617E57A7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44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985E94-FEDC-EEB4-A5F0-CF3F6AD80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F7590-D240-F143-6810-ADDECE064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BB2EA-BDCB-4499-A232-28CBA00544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625AE-ADFF-9E42-85B2-79CE3C0ADB7D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AB401-930C-7C3B-C051-A30D7563CA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7DE36-AB33-FCC7-1020-74070616F4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3B158-A77A-2842-9860-4CC319A01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4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w of hanging black suits with one gold one">
            <a:extLst>
              <a:ext uri="{FF2B5EF4-FFF2-40B4-BE49-F238E27FC236}">
                <a16:creationId xmlns:a16="http://schemas.microsoft.com/office/drawing/2014/main" id="{217A40FC-F86D-7041-169F-60D3CB598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" t="9091" r="23111"/>
          <a:stretch/>
        </p:blipFill>
        <p:spPr>
          <a:xfrm>
            <a:off x="3523488" y="224871"/>
            <a:ext cx="8668512" cy="6857990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BD98B6-B8AA-7447-A308-A7A7954E11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4272149" cy="3204134"/>
          </a:xfrm>
        </p:spPr>
        <p:txBody>
          <a:bodyPr anchor="ctr">
            <a:normAutofit/>
          </a:bodyPr>
          <a:lstStyle/>
          <a:p>
            <a:pPr algn="l"/>
            <a:r>
              <a:rPr lang="en-US" sz="4800"/>
              <a:t>FASHION MNIST CLASSIFICATION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98E44-218D-9969-28EB-2E12020EC3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676872"/>
            <a:ext cx="4023359" cy="1208141"/>
          </a:xfrm>
        </p:spPr>
        <p:txBody>
          <a:bodyPr>
            <a:noAutofit/>
          </a:bodyPr>
          <a:lstStyle/>
          <a:p>
            <a:pPr algn="l"/>
            <a:r>
              <a:rPr lang="en-US" sz="1400" i="1" dirty="0"/>
              <a:t>SUBMITTED BY:</a:t>
            </a:r>
          </a:p>
          <a:p>
            <a:pPr algn="l"/>
            <a:endParaRPr lang="en-US" sz="1400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MIHIR SHAH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PRATIK MAHAJAN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NISHIT PABARI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RUSHABH SHAH</a:t>
            </a: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872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B35570-2E73-0417-6C6A-7066A16CAD41}"/>
              </a:ext>
            </a:extLst>
          </p:cNvPr>
          <p:cNvSpPr txBox="1"/>
          <p:nvPr/>
        </p:nvSpPr>
        <p:spPr>
          <a:xfrm>
            <a:off x="4699209" y="138253"/>
            <a:ext cx="2806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CONFUSION MATRIX</a:t>
            </a:r>
          </a:p>
        </p:txBody>
      </p:sp>
      <p:pic>
        <p:nvPicPr>
          <p:cNvPr id="21" name="Picture 20" descr="Chart, shape&#10;&#10;Description automatically generated">
            <a:extLst>
              <a:ext uri="{FF2B5EF4-FFF2-40B4-BE49-F238E27FC236}">
                <a16:creationId xmlns:a16="http://schemas.microsoft.com/office/drawing/2014/main" id="{EA276A6B-BF62-434C-14CC-22644C0CA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0" r="7252"/>
          <a:stretch/>
        </p:blipFill>
        <p:spPr>
          <a:xfrm>
            <a:off x="1333260" y="675566"/>
            <a:ext cx="4249872" cy="2499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 descr="A picture containing chart&#10;&#10;Description automatically generated">
            <a:extLst>
              <a:ext uri="{FF2B5EF4-FFF2-40B4-BE49-F238E27FC236}">
                <a16:creationId xmlns:a16="http://schemas.microsoft.com/office/drawing/2014/main" id="{D0FA1398-4761-792C-F2E1-DE37D6D9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34" y="3765138"/>
            <a:ext cx="4187439" cy="2600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25" descr="A picture containing chart&#10;&#10;Description automatically generated">
            <a:extLst>
              <a:ext uri="{FF2B5EF4-FFF2-40B4-BE49-F238E27FC236}">
                <a16:creationId xmlns:a16="http://schemas.microsoft.com/office/drawing/2014/main" id="{162D9504-F4A1-6E9D-199D-45CA270CD0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331795" y="3765138"/>
            <a:ext cx="4249872" cy="2593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" name="Picture 31" descr="A picture containing square&#10;&#10;Description automatically generated">
            <a:extLst>
              <a:ext uri="{FF2B5EF4-FFF2-40B4-BE49-F238E27FC236}">
                <a16:creationId xmlns:a16="http://schemas.microsoft.com/office/drawing/2014/main" id="{378A43E2-8E71-D086-B464-DE956AC380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54" r="6446"/>
          <a:stretch/>
        </p:blipFill>
        <p:spPr>
          <a:xfrm>
            <a:off x="6608869" y="655417"/>
            <a:ext cx="4188904" cy="25394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33238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3E56963-563D-25CC-6D9D-EC4C96AB240E}"/>
              </a:ext>
            </a:extLst>
          </p:cNvPr>
          <p:cNvSpPr txBox="1"/>
          <p:nvPr/>
        </p:nvSpPr>
        <p:spPr>
          <a:xfrm>
            <a:off x="2393065" y="234227"/>
            <a:ext cx="7860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Logistic Regression LASSO Model;  Prediction of T-shirt/top and Trouser  </a:t>
            </a:r>
          </a:p>
        </p:txBody>
      </p:sp>
      <p:pic>
        <p:nvPicPr>
          <p:cNvPr id="22" name="Picture 2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152D4515-D6B2-9D47-C7B6-DBE4156AFB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625429" y="3697856"/>
            <a:ext cx="4058004" cy="2795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93BD42F-807F-CB0D-D927-07BDF88A2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584" b="1584"/>
          <a:stretch/>
        </p:blipFill>
        <p:spPr>
          <a:xfrm>
            <a:off x="1419587" y="3653027"/>
            <a:ext cx="4146986" cy="2840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9D9F69D6-4831-83E6-C8AF-E5CE79C486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82" r="25875" b="15159"/>
          <a:stretch/>
        </p:blipFill>
        <p:spPr>
          <a:xfrm>
            <a:off x="1403027" y="858370"/>
            <a:ext cx="4180107" cy="234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Chart, histogram&#10;&#10;Description automatically generated">
            <a:extLst>
              <a:ext uri="{FF2B5EF4-FFF2-40B4-BE49-F238E27FC236}">
                <a16:creationId xmlns:a16="http://schemas.microsoft.com/office/drawing/2014/main" id="{D9A2B6F1-5117-86E2-C050-11428C3E7D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10" r="10138"/>
          <a:stretch/>
        </p:blipFill>
        <p:spPr>
          <a:xfrm>
            <a:off x="6601537" y="858373"/>
            <a:ext cx="4081896" cy="2346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579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63287-7760-2059-84E0-117830F4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641" y="1633194"/>
            <a:ext cx="9456717" cy="2840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800" spc="300" dirty="0"/>
              <a:t>SUPPORT VECTOR MACHINE</a:t>
            </a:r>
            <a:endParaRPr lang="en-US" sz="5800" kern="1200" spc="3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2304FC-F611-C2E8-2248-1CFB1C205A8B}"/>
              </a:ext>
            </a:extLst>
          </p:cNvPr>
          <p:cNvSpPr txBox="1"/>
          <p:nvPr/>
        </p:nvSpPr>
        <p:spPr>
          <a:xfrm>
            <a:off x="5395783" y="4288565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Linear Model</a:t>
            </a:r>
          </a:p>
        </p:txBody>
      </p:sp>
    </p:spTree>
    <p:extLst>
      <p:ext uri="{BB962C8B-B14F-4D97-AF65-F5344CB8AC3E}">
        <p14:creationId xmlns:p14="http://schemas.microsoft.com/office/powerpoint/2010/main" val="3014956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7E9D3-0CA6-033B-2780-54C89C38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4533228-A3F2-4ED3-72B2-6711B312F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156" y="943428"/>
            <a:ext cx="8546844" cy="47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17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7AA46-39DE-0359-488F-51EC277E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6272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731F02F1-26C0-9132-F8BD-45211AA0F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547" y="1529547"/>
            <a:ext cx="5725584" cy="37931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E98B0-59EE-8E5A-E7C2-A966E54A1395}"/>
              </a:ext>
            </a:extLst>
          </p:cNvPr>
          <p:cNvSpPr txBox="1"/>
          <p:nvPr/>
        </p:nvSpPr>
        <p:spPr>
          <a:xfrm>
            <a:off x="8128942" y="2868387"/>
            <a:ext cx="2916406" cy="3633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This is the best confusion matrix with an Accuracy of 85%.</a:t>
            </a:r>
          </a:p>
        </p:txBody>
      </p:sp>
    </p:spTree>
    <p:extLst>
      <p:ext uri="{BB962C8B-B14F-4D97-AF65-F5344CB8AC3E}">
        <p14:creationId xmlns:p14="http://schemas.microsoft.com/office/powerpoint/2010/main" val="188778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FD66A7E-4266-9B7E-F067-4D32F93AE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46"/>
          <a:stretch/>
        </p:blipFill>
        <p:spPr>
          <a:xfrm>
            <a:off x="1226383" y="643466"/>
            <a:ext cx="4334670" cy="263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EEB6BD0C-17C8-BB2E-019C-F9530C50A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3377"/>
          <a:stretch/>
        </p:blipFill>
        <p:spPr>
          <a:xfrm>
            <a:off x="6694338" y="643467"/>
            <a:ext cx="4071780" cy="263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7603DF6-DEFE-D206-59F4-D3D241B6B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383" y="3671315"/>
            <a:ext cx="4272747" cy="2694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6CD20CF-9C9D-0829-4C16-3423389C9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871" y="3671315"/>
            <a:ext cx="4095327" cy="273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92BBF4-9701-B958-F0D2-2273C2D335EC}"/>
              </a:ext>
            </a:extLst>
          </p:cNvPr>
          <p:cNvSpPr txBox="1"/>
          <p:nvPr/>
        </p:nvSpPr>
        <p:spPr>
          <a:xfrm>
            <a:off x="2214972" y="167662"/>
            <a:ext cx="7774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Vector Machine(Linear);  Prediction of T-shirt/top and Trouser  </a:t>
            </a:r>
          </a:p>
        </p:txBody>
      </p:sp>
    </p:spTree>
    <p:extLst>
      <p:ext uri="{BB962C8B-B14F-4D97-AF65-F5344CB8AC3E}">
        <p14:creationId xmlns:p14="http://schemas.microsoft.com/office/powerpoint/2010/main" val="3889890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63287-7760-2059-84E0-117830F4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628" y="1594438"/>
            <a:ext cx="10383700" cy="2840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800" spc="600" dirty="0"/>
              <a:t>SUPPORT VECTOR MACHINE</a:t>
            </a:r>
            <a:endParaRPr lang="en-US" sz="5800" kern="1200" spc="6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2304FC-F611-C2E8-2248-1CFB1C205A8B}"/>
              </a:ext>
            </a:extLst>
          </p:cNvPr>
          <p:cNvSpPr txBox="1"/>
          <p:nvPr/>
        </p:nvSpPr>
        <p:spPr>
          <a:xfrm>
            <a:off x="4950148" y="4249809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i="1" dirty="0">
                <a:solidFill>
                  <a:prstClr val="white"/>
                </a:solidFill>
              </a:rPr>
              <a:t>Gaussian Radial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282465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7E9D3-0CA6-033B-2780-54C89C38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9AC8704-A893-F6BA-06AC-095C5781F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22433"/>
            <a:ext cx="7188199" cy="38097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22623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7AA46-39DE-0359-488F-51EC277E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 descr="Chart&#10;&#10;Description automatically generated with low confidence">
            <a:extLst>
              <a:ext uri="{FF2B5EF4-FFF2-40B4-BE49-F238E27FC236}">
                <a16:creationId xmlns:a16="http://schemas.microsoft.com/office/drawing/2014/main" id="{2F9DCF1A-3386-13BB-CDA6-0FEBC7642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547" y="1508076"/>
            <a:ext cx="5725584" cy="38361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E98B0-59EE-8E5A-E7C2-A966E54A1395}"/>
              </a:ext>
            </a:extLst>
          </p:cNvPr>
          <p:cNvSpPr txBox="1"/>
          <p:nvPr/>
        </p:nvSpPr>
        <p:spPr>
          <a:xfrm>
            <a:off x="8128942" y="2902800"/>
            <a:ext cx="2916406" cy="3633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This is the best confusion matrix with an Accuracy of 86.86%.</a:t>
            </a:r>
          </a:p>
        </p:txBody>
      </p:sp>
    </p:spTree>
    <p:extLst>
      <p:ext uri="{BB962C8B-B14F-4D97-AF65-F5344CB8AC3E}">
        <p14:creationId xmlns:p14="http://schemas.microsoft.com/office/powerpoint/2010/main" val="27966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92BBF4-9701-B958-F0D2-2273C2D335EC}"/>
              </a:ext>
            </a:extLst>
          </p:cNvPr>
          <p:cNvSpPr txBox="1"/>
          <p:nvPr/>
        </p:nvSpPr>
        <p:spPr>
          <a:xfrm>
            <a:off x="1704415" y="212037"/>
            <a:ext cx="8795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Vector </a:t>
            </a:r>
            <a:r>
              <a:rPr lang="en-US" sz="2000" b="1" dirty="0">
                <a:solidFill>
                  <a:prstClr val="black"/>
                </a:solidFill>
              </a:rPr>
              <a:t>Machine(Gaussian Radial);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of T-shirt/top and Trouser  </a:t>
            </a:r>
          </a:p>
        </p:txBody>
      </p:sp>
      <p:pic>
        <p:nvPicPr>
          <p:cNvPr id="23" name="Content Placeholder 22" descr="Chart, histogram&#10;&#10;Description automatically generated">
            <a:extLst>
              <a:ext uri="{FF2B5EF4-FFF2-40B4-BE49-F238E27FC236}">
                <a16:creationId xmlns:a16="http://schemas.microsoft.com/office/drawing/2014/main" id="{EC3F5DD1-DC9B-9CA8-267A-AE62EBC771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116" r="9049" b="4222"/>
          <a:stretch/>
        </p:blipFill>
        <p:spPr>
          <a:xfrm>
            <a:off x="1454586" y="720295"/>
            <a:ext cx="4128548" cy="2492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D0F2AAE-90DB-1635-D319-AF305A3CB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586" y="3651259"/>
            <a:ext cx="4128548" cy="2757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9F91FCD7-EAAE-104E-0F14-BF0FF9DF6F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821"/>
          <a:stretch/>
        </p:blipFill>
        <p:spPr>
          <a:xfrm>
            <a:off x="6601536" y="714333"/>
            <a:ext cx="4188903" cy="2492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4AF1202-68D2-64BA-DC18-21434D3E2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448" y="3651259"/>
            <a:ext cx="4188904" cy="2757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984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02D886F1-CB4A-4FC1-AAA7-9402B0D0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62B7B97-C3EE-4AEE-A61F-AFA873FE2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013557" y="0"/>
            <a:ext cx="1017844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596197-E8AF-ACA8-B4AD-8EBB9C534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9" y="1958915"/>
            <a:ext cx="2963475" cy="2706624"/>
          </a:xfrm>
          <a:prstGeom prst="ellipse">
            <a:avLst/>
          </a:prstGeom>
          <a:solidFill>
            <a:schemeClr val="bg1"/>
          </a:solidFill>
          <a:ln w="174625" cmpd="thinThick"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1600" b="1" spc="300" dirty="0">
                <a:latin typeface="+mn-l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21AB-4FFC-0763-CE03-BEDC57B8E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6690" y="864108"/>
            <a:ext cx="7532036" cy="5129783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The primary aim of the project is to accurately classify and identify the different types of clothes.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The different types of clothes in our dataset are T-shirts, Trousers, pullovers, Dress, Coat, Sandal, shirts, sneakers, bags, and Ankle Boot.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The dataset consists of pixel values that range from 0 to 255 with 0 being white and 255 being black.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We have scaled these pixel values to get them in the range of 0 to 1 for computational efficiency.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Logistic Regression, Support Vector Machine, and Neural Networks are the three models that we have implemented in order to make accurate predictions of the different types of clothes.</a:t>
            </a:r>
          </a:p>
        </p:txBody>
      </p:sp>
    </p:spTree>
    <p:extLst>
      <p:ext uri="{BB962C8B-B14F-4D97-AF65-F5344CB8AC3E}">
        <p14:creationId xmlns:p14="http://schemas.microsoft.com/office/powerpoint/2010/main" val="2834116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63287-7760-2059-84E0-117830F4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296" y="1632085"/>
            <a:ext cx="10466363" cy="2840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800" spc="600" dirty="0"/>
              <a:t>SUPPORT VECTOR MACHINE</a:t>
            </a:r>
            <a:endParaRPr lang="en-US" sz="5800" kern="1200" spc="6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2304FC-F611-C2E8-2248-1CFB1C205A8B}"/>
              </a:ext>
            </a:extLst>
          </p:cNvPr>
          <p:cNvSpPr txBox="1"/>
          <p:nvPr/>
        </p:nvSpPr>
        <p:spPr>
          <a:xfrm>
            <a:off x="5132691" y="4287456"/>
            <a:ext cx="19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i="1" dirty="0">
                <a:solidFill>
                  <a:prstClr val="white"/>
                </a:solidFill>
              </a:rPr>
              <a:t>Polynomial Model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8098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7E9D3-0CA6-033B-2780-54C89C38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1F9216-E1E2-08A8-CA33-9885735B6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27932"/>
            <a:ext cx="7188199" cy="31987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2762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7AA46-39DE-0359-488F-51EC277E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62727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04C8573C-167B-06A1-ACE2-7DE8B4759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527" y="1518086"/>
            <a:ext cx="5725584" cy="38218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E98B0-59EE-8E5A-E7C2-A966E54A1395}"/>
              </a:ext>
            </a:extLst>
          </p:cNvPr>
          <p:cNvSpPr txBox="1"/>
          <p:nvPr/>
        </p:nvSpPr>
        <p:spPr>
          <a:xfrm>
            <a:off x="8128966" y="2776114"/>
            <a:ext cx="2916406" cy="3633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This is the best confusion matrix with an Accuracy of 84.62 %.</a:t>
            </a:r>
          </a:p>
        </p:txBody>
      </p:sp>
    </p:spTree>
    <p:extLst>
      <p:ext uri="{BB962C8B-B14F-4D97-AF65-F5344CB8AC3E}">
        <p14:creationId xmlns:p14="http://schemas.microsoft.com/office/powerpoint/2010/main" val="2631809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92BBF4-9701-B958-F0D2-2273C2D335EC}"/>
              </a:ext>
            </a:extLst>
          </p:cNvPr>
          <p:cNvSpPr txBox="1"/>
          <p:nvPr/>
        </p:nvSpPr>
        <p:spPr>
          <a:xfrm>
            <a:off x="1948520" y="140635"/>
            <a:ext cx="8307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Support Vector </a:t>
            </a:r>
            <a:r>
              <a:rPr lang="en-US" sz="2000" b="1" dirty="0">
                <a:solidFill>
                  <a:prstClr val="black"/>
                </a:solidFill>
              </a:rPr>
              <a:t>Machine(Polynomial); 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of T-shirt/top and Trouser  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E00EAC5-6DCF-9B79-B466-9D423DBEC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9" r="4873"/>
          <a:stretch/>
        </p:blipFill>
        <p:spPr>
          <a:xfrm>
            <a:off x="6624448" y="651297"/>
            <a:ext cx="4184354" cy="2556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39AD65EC-F7EF-552F-9D79-84AD133F5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98" y="3614107"/>
            <a:ext cx="4208733" cy="3011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hart, waterfall chart&#10;&#10;Description automatically generated">
            <a:extLst>
              <a:ext uri="{FF2B5EF4-FFF2-40B4-BE49-F238E27FC236}">
                <a16:creationId xmlns:a16="http://schemas.microsoft.com/office/drawing/2014/main" id="{6E3A1796-7905-B169-4A8F-380BCB0FBB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0" r="14947"/>
          <a:stretch/>
        </p:blipFill>
        <p:spPr>
          <a:xfrm>
            <a:off x="1383198" y="651297"/>
            <a:ext cx="4208733" cy="2592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850088A-414B-32EA-F245-0A36C188E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448" y="3614106"/>
            <a:ext cx="4184354" cy="3011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9662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63287-7760-2059-84E0-117830F4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632085"/>
            <a:ext cx="9144000" cy="2840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800" spc="600" dirty="0"/>
              <a:t>NEURAL NETWORK</a:t>
            </a:r>
            <a:endParaRPr lang="en-US" sz="5800" kern="1200" spc="6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2304FC-F611-C2E8-2248-1CFB1C205A8B}"/>
              </a:ext>
            </a:extLst>
          </p:cNvPr>
          <p:cNvSpPr txBox="1"/>
          <p:nvPr/>
        </p:nvSpPr>
        <p:spPr>
          <a:xfrm>
            <a:off x="5297544" y="4284142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i="1" dirty="0">
                <a:solidFill>
                  <a:prstClr val="white"/>
                </a:solidFill>
              </a:rPr>
              <a:t>3 layers Model</a:t>
            </a:r>
            <a:endParaRPr kumimoji="0" lang="en-US" sz="1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3976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7E9D3-0CA6-033B-2780-54C89C38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spc="3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  <a:endParaRPr lang="en-US" sz="2600" kern="1200" spc="3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BD8A40E-B17E-9640-AB08-592BBADB9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068" y="1892368"/>
            <a:ext cx="7370298" cy="30732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1407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7AA46-39DE-0359-488F-51EC277E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6272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 descr="A picture containing chart&#10;&#10;Description automatically generated">
            <a:extLst>
              <a:ext uri="{FF2B5EF4-FFF2-40B4-BE49-F238E27FC236}">
                <a16:creationId xmlns:a16="http://schemas.microsoft.com/office/drawing/2014/main" id="{F232410E-053B-C67B-DC31-64A9A5AD5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527" y="1451400"/>
            <a:ext cx="5725584" cy="3979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E98B0-59EE-8E5A-E7C2-A966E54A1395}"/>
              </a:ext>
            </a:extLst>
          </p:cNvPr>
          <p:cNvSpPr txBox="1"/>
          <p:nvPr/>
        </p:nvSpPr>
        <p:spPr>
          <a:xfrm>
            <a:off x="8128942" y="2902800"/>
            <a:ext cx="2916406" cy="3633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This is the best confusion matrix with an Accuracy of 85.88 %.</a:t>
            </a:r>
          </a:p>
        </p:txBody>
      </p:sp>
    </p:spTree>
    <p:extLst>
      <p:ext uri="{BB962C8B-B14F-4D97-AF65-F5344CB8AC3E}">
        <p14:creationId xmlns:p14="http://schemas.microsoft.com/office/powerpoint/2010/main" val="3051544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92BBF4-9701-B958-F0D2-2273C2D335EC}"/>
              </a:ext>
            </a:extLst>
          </p:cNvPr>
          <p:cNvSpPr txBox="1"/>
          <p:nvPr/>
        </p:nvSpPr>
        <p:spPr>
          <a:xfrm>
            <a:off x="2634798" y="175579"/>
            <a:ext cx="6934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000" b="1">
                <a:solidFill>
                  <a:prstClr val="black"/>
                </a:solidFill>
              </a:rPr>
              <a:t>Neural Network 3 layers; 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Prediction of T-shirt/top and Trouser  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D71F2B3E-64A4-AFDA-4F9C-48E7D6416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6" r="17464"/>
          <a:stretch/>
        </p:blipFill>
        <p:spPr>
          <a:xfrm>
            <a:off x="6610334" y="720895"/>
            <a:ext cx="4177864" cy="24028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461BF59-6EC3-914C-E6BD-F17E10415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303" y="3669058"/>
            <a:ext cx="4321626" cy="2903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F5C4CF3-81D8-CDA4-5342-9BFBE4AC8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303" y="780804"/>
            <a:ext cx="4321628" cy="234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9A47264-80CA-92A5-8250-5C76D3902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65"/>
          <a:stretch/>
        </p:blipFill>
        <p:spPr>
          <a:xfrm>
            <a:off x="6610334" y="3669058"/>
            <a:ext cx="4188903" cy="2903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1619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63287-7760-2059-84E0-117830F4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632085"/>
            <a:ext cx="9144000" cy="2840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800" spc="600" dirty="0"/>
              <a:t>Neural Network</a:t>
            </a:r>
            <a:endParaRPr lang="en-US" sz="5800" kern="1200" spc="600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B2304FC-F611-C2E8-2248-1CFB1C205A8B}"/>
              </a:ext>
            </a:extLst>
          </p:cNvPr>
          <p:cNvSpPr txBox="1"/>
          <p:nvPr/>
        </p:nvSpPr>
        <p:spPr>
          <a:xfrm>
            <a:off x="5297544" y="4284142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>
                <a:solidFill>
                  <a:prstClr val="white"/>
                </a:solidFill>
                <a:latin typeface="Calibri" panose="020F0502020204030204"/>
              </a:rPr>
              <a:t>4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layers Model</a:t>
            </a:r>
          </a:p>
        </p:txBody>
      </p:sp>
    </p:spTree>
    <p:extLst>
      <p:ext uri="{BB962C8B-B14F-4D97-AF65-F5344CB8AC3E}">
        <p14:creationId xmlns:p14="http://schemas.microsoft.com/office/powerpoint/2010/main" val="3283946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7E9D3-0CA6-033B-2780-54C89C387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Snippet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D41D6213-3B2E-4300-4453-BAC6C6061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944547"/>
            <a:ext cx="7513320" cy="2968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277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86694-D2A8-04CE-6E2A-C5B951E14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spc="300" dirty="0">
                <a:solidFill>
                  <a:srgbClr val="FFFFFF"/>
                </a:solidFill>
              </a:rPr>
              <a:t>Feature Selection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71E02886-1FFB-5734-941E-3462BAA1C3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4" r="4" b="2355"/>
          <a:stretch/>
        </p:blipFill>
        <p:spPr>
          <a:xfrm>
            <a:off x="378068" y="439019"/>
            <a:ext cx="5293714" cy="3704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1DDB2B5-558F-C1A6-BB98-B30D11D21D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6" r="4" b="600"/>
          <a:stretch/>
        </p:blipFill>
        <p:spPr>
          <a:xfrm>
            <a:off x="6520216" y="439019"/>
            <a:ext cx="5293716" cy="3704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2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7AA46-39DE-0359-488F-51EC277E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90" y="637763"/>
            <a:ext cx="2916358" cy="16272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" y="0"/>
            <a:ext cx="7534621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963" y="242020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F2330D-CAE1-D0C7-8450-2587253C4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527" y="1539557"/>
            <a:ext cx="5725584" cy="3778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E98B0-59EE-8E5A-E7C2-A966E54A1395}"/>
              </a:ext>
            </a:extLst>
          </p:cNvPr>
          <p:cNvSpPr txBox="1"/>
          <p:nvPr/>
        </p:nvSpPr>
        <p:spPr>
          <a:xfrm>
            <a:off x="8120047" y="2868387"/>
            <a:ext cx="2916406" cy="3633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20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This is the best confusion matrix with an Accuracy of 85.54 %.</a:t>
            </a:r>
          </a:p>
        </p:txBody>
      </p:sp>
    </p:spTree>
    <p:extLst>
      <p:ext uri="{BB962C8B-B14F-4D97-AF65-F5344CB8AC3E}">
        <p14:creationId xmlns:p14="http://schemas.microsoft.com/office/powerpoint/2010/main" val="2722590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92BBF4-9701-B958-F0D2-2273C2D335EC}"/>
              </a:ext>
            </a:extLst>
          </p:cNvPr>
          <p:cNvSpPr txBox="1"/>
          <p:nvPr/>
        </p:nvSpPr>
        <p:spPr>
          <a:xfrm>
            <a:off x="2623758" y="179796"/>
            <a:ext cx="6934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Neural Network 4 layers;  Prediction of T-shirt/top and Trouser  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A075DBB2-220C-4D40-A7F6-3A746ED14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3" r="8032"/>
          <a:stretch/>
        </p:blipFill>
        <p:spPr>
          <a:xfrm>
            <a:off x="1373242" y="810684"/>
            <a:ext cx="4248473" cy="23791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D624671A-3228-307C-113D-D3DB21E00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335" y="3663989"/>
            <a:ext cx="4188904" cy="2927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FFB6711-8343-6C1D-DB58-6788D4328C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" r="12703" b="2787"/>
          <a:stretch/>
        </p:blipFill>
        <p:spPr>
          <a:xfrm>
            <a:off x="6610334" y="814900"/>
            <a:ext cx="4177864" cy="2374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23FDBBD9-7C65-619E-55B2-989E8BC50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3458" y="3663993"/>
            <a:ext cx="4248473" cy="2927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6106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2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12191990" cy="301850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F9492-CC22-6817-63CE-B29D830F7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2138263"/>
          </a:xfrm>
        </p:spPr>
        <p:txBody>
          <a:bodyPr anchor="b">
            <a:normAutofit/>
          </a:bodyPr>
          <a:lstStyle/>
          <a:p>
            <a:r>
              <a:rPr lang="en-US" sz="6600" b="1" spc="6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8502"/>
            <a:ext cx="12191990" cy="3885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3341147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7C8D-ECD4-E04D-DC34-E11BA844C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38" y="3551567"/>
            <a:ext cx="10351833" cy="2662965"/>
          </a:xfrm>
        </p:spPr>
        <p:txBody>
          <a:bodyPr anchor="ctr">
            <a:normAutofit/>
          </a:bodyPr>
          <a:lstStyle/>
          <a:p>
            <a:pPr algn="just"/>
            <a:r>
              <a:rPr lang="en-US" sz="1800" dirty="0"/>
              <a:t>The Support Vector Machine(SVM) with Gaussian Radial function has the best accuracy score of 86.86%.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Neural Networks show the highest probability functions for each of the predictions as compared to the other models.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dirty="0"/>
              <a:t>We were able to learn that each model performs best for different c values which are the inverse of the learning rate.</a:t>
            </a:r>
          </a:p>
        </p:txBody>
      </p:sp>
    </p:spTree>
    <p:extLst>
      <p:ext uri="{BB962C8B-B14F-4D97-AF65-F5344CB8AC3E}">
        <p14:creationId xmlns:p14="http://schemas.microsoft.com/office/powerpoint/2010/main" val="2364166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63287-7760-2059-84E0-117830F4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84230"/>
            <a:ext cx="9144000" cy="36752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800" kern="1200" spc="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LOGISTIC REGRESSION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4C8FDA7-005F-B99B-D28E-FA65B6487883}"/>
              </a:ext>
            </a:extLst>
          </p:cNvPr>
          <p:cNvSpPr txBox="1"/>
          <p:nvPr/>
        </p:nvSpPr>
        <p:spPr>
          <a:xfrm>
            <a:off x="3059489" y="4268858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Ridge Regularization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625073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39830-FE43-0A53-9E01-0556E42C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spc="300" dirty="0">
                <a:solidFill>
                  <a:srgbClr val="FFFFFF"/>
                </a:solidFill>
              </a:rPr>
              <a:t>C</a:t>
            </a:r>
            <a:r>
              <a:rPr lang="en-US" sz="2600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ode </a:t>
            </a:r>
            <a:r>
              <a:rPr lang="en-US" sz="2600" spc="300" dirty="0">
                <a:solidFill>
                  <a:srgbClr val="FFFFFF"/>
                </a:solidFill>
              </a:rPr>
              <a:t>S</a:t>
            </a:r>
            <a:r>
              <a:rPr lang="en-US" sz="2600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nippet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EF79B0-99C2-D199-593C-EC3F0CC3A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522433"/>
            <a:ext cx="7188199" cy="380974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904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EA9E586-DBFF-BF33-E766-88DFEDA7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99" y="3781037"/>
            <a:ext cx="3762568" cy="2542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A4A0046-529D-4CBA-AAEC-30AD2B9BB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201" y="765808"/>
            <a:ext cx="3762568" cy="2311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4DE8019-78E1-9D1C-5A65-EC52685E2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201" y="3781037"/>
            <a:ext cx="3762568" cy="25458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3CC10-5DD6-5287-76C4-F9ADD4284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840499" y="744700"/>
            <a:ext cx="3762568" cy="2332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B35570-2E73-0417-6C6A-7066A16CAD41}"/>
              </a:ext>
            </a:extLst>
          </p:cNvPr>
          <p:cNvSpPr txBox="1"/>
          <p:nvPr/>
        </p:nvSpPr>
        <p:spPr>
          <a:xfrm>
            <a:off x="4699209" y="141831"/>
            <a:ext cx="2806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ALL CONFUSION MATRIX</a:t>
            </a:r>
          </a:p>
        </p:txBody>
      </p:sp>
    </p:spTree>
    <p:extLst>
      <p:ext uri="{BB962C8B-B14F-4D97-AF65-F5344CB8AC3E}">
        <p14:creationId xmlns:p14="http://schemas.microsoft.com/office/powerpoint/2010/main" val="222235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59787736-58D8-CEB9-510D-EACDE220C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37" r="9476"/>
          <a:stretch/>
        </p:blipFill>
        <p:spPr>
          <a:xfrm>
            <a:off x="6568417" y="736940"/>
            <a:ext cx="4272391" cy="240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5" name="Straight Connector 15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89ADC56-264D-8DF5-C3A4-56198CE49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774" b="11998"/>
          <a:stretch/>
        </p:blipFill>
        <p:spPr>
          <a:xfrm>
            <a:off x="1436147" y="781886"/>
            <a:ext cx="4186629" cy="2404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34AE6B5-3FE3-C9E4-6BBD-40C37020F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147" y="3671315"/>
            <a:ext cx="4188904" cy="2890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A57E6C5-D460-52CA-6A52-361051923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95" y="3671316"/>
            <a:ext cx="4120703" cy="289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E56963-563D-25CC-6D9D-EC4C96AB240E}"/>
              </a:ext>
            </a:extLst>
          </p:cNvPr>
          <p:cNvSpPr txBox="1"/>
          <p:nvPr/>
        </p:nvSpPr>
        <p:spPr>
          <a:xfrm>
            <a:off x="2393065" y="193200"/>
            <a:ext cx="7715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Logistic Regression Ridge Model;  Prediction of T-shirt/top and Trouser  </a:t>
            </a:r>
          </a:p>
        </p:txBody>
      </p:sp>
    </p:spTree>
    <p:extLst>
      <p:ext uri="{BB962C8B-B14F-4D97-AF65-F5344CB8AC3E}">
        <p14:creationId xmlns:p14="http://schemas.microsoft.com/office/powerpoint/2010/main" val="171363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4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63287-7760-2059-84E0-117830F40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477" y="1594437"/>
            <a:ext cx="9144000" cy="2840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800" kern="1200" spc="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LOGISTIC REGRESSION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0DB339D-EB4F-BAC8-AFB2-996C6DC9BD0D}"/>
              </a:ext>
            </a:extLst>
          </p:cNvPr>
          <p:cNvSpPr txBox="1"/>
          <p:nvPr/>
        </p:nvSpPr>
        <p:spPr>
          <a:xfrm>
            <a:off x="4912605" y="4249808"/>
            <a:ext cx="271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Using LASSO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3301761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A39830-FE43-0A53-9E01-0556E42C9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spc="300" dirty="0">
                <a:solidFill>
                  <a:srgbClr val="FFFFFF"/>
                </a:solidFill>
              </a:rPr>
              <a:t>C</a:t>
            </a:r>
            <a:r>
              <a:rPr lang="en-US" sz="2600" kern="1200" spc="3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ode Snippet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A7909BE-CDF2-5BDE-1620-614F72A95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522433"/>
            <a:ext cx="7188199" cy="380974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7925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415</Words>
  <Application>Microsoft Office PowerPoint</Application>
  <PresentationFormat>Widescreen</PresentationFormat>
  <Paragraphs>65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FASHION MNIST CLASSIFICATION</vt:lpstr>
      <vt:lpstr>INTRODUCTION</vt:lpstr>
      <vt:lpstr>Feature Selection</vt:lpstr>
      <vt:lpstr>LOGISTIC REGRESSION</vt:lpstr>
      <vt:lpstr>Code Snippet</vt:lpstr>
      <vt:lpstr>PowerPoint Presentation</vt:lpstr>
      <vt:lpstr>PowerPoint Presentation</vt:lpstr>
      <vt:lpstr>LOGISTIC REGRESSION</vt:lpstr>
      <vt:lpstr>Code Snippet</vt:lpstr>
      <vt:lpstr>PowerPoint Presentation</vt:lpstr>
      <vt:lpstr>PowerPoint Presentation</vt:lpstr>
      <vt:lpstr>SUPPORT VECTOR MACHINE</vt:lpstr>
      <vt:lpstr>Code Snippet</vt:lpstr>
      <vt:lpstr>CONFUSION MATRIX</vt:lpstr>
      <vt:lpstr>PowerPoint Presentation</vt:lpstr>
      <vt:lpstr>SUPPORT VECTOR MACHINE</vt:lpstr>
      <vt:lpstr>Code Snippet</vt:lpstr>
      <vt:lpstr>CONFUSION MATRIX</vt:lpstr>
      <vt:lpstr>PowerPoint Presentation</vt:lpstr>
      <vt:lpstr>SUPPORT VECTOR MACHINE</vt:lpstr>
      <vt:lpstr>Code Snippet</vt:lpstr>
      <vt:lpstr>CONFUSION MATRIX</vt:lpstr>
      <vt:lpstr>PowerPoint Presentation</vt:lpstr>
      <vt:lpstr>NEURAL NETWORK</vt:lpstr>
      <vt:lpstr>Code Snippet</vt:lpstr>
      <vt:lpstr>CONFUSION MATRIX</vt:lpstr>
      <vt:lpstr>PowerPoint Presentation</vt:lpstr>
      <vt:lpstr>Neural Network</vt:lpstr>
      <vt:lpstr>Code Snippet</vt:lpstr>
      <vt:lpstr>CONFUSION MATRIX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Mnist Classification</dc:title>
  <dc:creator>Pratik Mahajan</dc:creator>
  <cp:lastModifiedBy>Nishit Pabari</cp:lastModifiedBy>
  <cp:revision>7</cp:revision>
  <dcterms:created xsi:type="dcterms:W3CDTF">2022-05-03T05:24:14Z</dcterms:created>
  <dcterms:modified xsi:type="dcterms:W3CDTF">2023-04-04T20:41:19Z</dcterms:modified>
</cp:coreProperties>
</file>